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5"/>
    <p:sldMasterId id="214748366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E0B46B6-273A-4C6C-B8E9-A91D92289D9A}">
  <a:tblStyle styleId="{CE0B46B6-273A-4C6C-B8E9-A91D92289D9A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F1612766-B7D0-4236-8678-DC9B1032072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338f309d9d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338f309d9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fa9879427f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2fa9879427f_0_1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fa9879427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2fa9879427f_0_1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37ee322ac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337ee322a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337ee322ac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337ee322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337ee322ac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337ee322a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fa9879427f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2fa9879427f_0_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294e35f00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294e35f0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2e811e25b6_1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2e811e25b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176ea98c4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176ea98c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2e46b273b7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2e46b273b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2e46b273b7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2e46b273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2e46b273b7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2e46b273b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2fdc773250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2fdc7732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2fdc773250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2fdc77325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2fdc773250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2fdc77325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fa987942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2fa9879427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969582" y="1597819"/>
            <a:ext cx="44886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24200" y="2914650"/>
            <a:ext cx="53340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>
            <a:off x="457200" y="217548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457200" y="800226"/>
            <a:ext cx="30084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3575050" y="805290"/>
            <a:ext cx="5111700" cy="37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84" name="Google Shape;84;p13"/>
          <p:cNvSpPr txBox="1"/>
          <p:nvPr>
            <p:ph idx="2" type="body"/>
          </p:nvPr>
        </p:nvSpPr>
        <p:spPr>
          <a:xfrm>
            <a:off x="457200" y="1352888"/>
            <a:ext cx="3008400" cy="32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5" name="Google Shape;85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title"/>
          </p:nvPr>
        </p:nvSpPr>
        <p:spPr>
          <a:xfrm>
            <a:off x="457200" y="897323"/>
            <a:ext cx="25737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/>
          <p:nvPr>
            <p:ph idx="2" type="pic"/>
          </p:nvPr>
        </p:nvSpPr>
        <p:spPr>
          <a:xfrm>
            <a:off x="3200400" y="897322"/>
            <a:ext cx="5486400" cy="36378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457200" y="1326032"/>
            <a:ext cx="2573700" cy="32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2" name="Google Shape;92;p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1536953"/>
            <a:ext cx="8229600" cy="30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3" name="Google Shape;2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175610"/>
            <a:ext cx="1832900" cy="30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481733"/>
            <a:ext cx="4038600" cy="31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481733"/>
            <a:ext cx="4038600" cy="31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457200" y="217548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800226"/>
            <a:ext cx="30084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3575050" y="805290"/>
            <a:ext cx="5111700" cy="37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1352888"/>
            <a:ext cx="3008400" cy="32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457200" y="897323"/>
            <a:ext cx="25737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/>
          <p:nvPr>
            <p:ph idx="2" type="pic"/>
          </p:nvPr>
        </p:nvSpPr>
        <p:spPr>
          <a:xfrm>
            <a:off x="3200400" y="897322"/>
            <a:ext cx="5486400" cy="36378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1326032"/>
            <a:ext cx="2573700" cy="32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ctrTitle"/>
          </p:nvPr>
        </p:nvSpPr>
        <p:spPr>
          <a:xfrm>
            <a:off x="3969582" y="1597819"/>
            <a:ext cx="44886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subTitle"/>
          </p:nvPr>
        </p:nvSpPr>
        <p:spPr>
          <a:xfrm>
            <a:off x="3124200" y="2914650"/>
            <a:ext cx="53340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457200" y="1536953"/>
            <a:ext cx="8229600" cy="30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68" name="Google Shape;6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175610"/>
            <a:ext cx="1832900" cy="30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457200" y="1481733"/>
            <a:ext cx="4038600" cy="31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1" name="Google Shape;71;p11"/>
          <p:cNvSpPr txBox="1"/>
          <p:nvPr>
            <p:ph idx="2" type="body"/>
          </p:nvPr>
        </p:nvSpPr>
        <p:spPr>
          <a:xfrm>
            <a:off x="4648200" y="1481733"/>
            <a:ext cx="4038600" cy="31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2" name="Google Shape;72;p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" name="Google Shape;75;p11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9.png"/><Relationship Id="rId5" Type="http://schemas.openxmlformats.org/officeDocument/2006/relationships/image" Target="../media/image18.png"/><Relationship Id="rId6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ctrTitle"/>
          </p:nvPr>
        </p:nvSpPr>
        <p:spPr>
          <a:xfrm>
            <a:off x="2119150" y="2571750"/>
            <a:ext cx="6948900" cy="18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05714"/>
              <a:buFont typeface="Arial"/>
              <a:buNone/>
            </a:pPr>
            <a:r>
              <a:rPr lang="en-US" sz="1750"/>
              <a:t>Team 71: Virtual Computer Mouse using mmWave Radar (TI)</a:t>
            </a:r>
            <a:br>
              <a:rPr lang="en-US" sz="1750"/>
            </a:br>
            <a:r>
              <a:rPr lang="en-US" sz="1750"/>
              <a:t>Bi-Weekly Update 2</a:t>
            </a:r>
            <a:endParaRPr sz="175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05714"/>
              <a:buFont typeface="Arial"/>
              <a:buNone/>
            </a:pPr>
            <a:r>
              <a:rPr lang="en-US" sz="1750"/>
              <a:t>Oscar Chavez Araiza</a:t>
            </a:r>
            <a:endParaRPr sz="175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05714"/>
              <a:buFont typeface="Arial"/>
              <a:buNone/>
            </a:pPr>
            <a:r>
              <a:rPr lang="en-US" sz="1750"/>
              <a:t>Greyson Heath</a:t>
            </a:r>
            <a:endParaRPr sz="175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05714"/>
              <a:buFont typeface="Arial"/>
              <a:buNone/>
            </a:pPr>
            <a:r>
              <a:rPr lang="en-US" sz="1750"/>
              <a:t>Daniel Lu</a:t>
            </a:r>
            <a:endParaRPr sz="175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05714"/>
              <a:buFont typeface="Arial"/>
              <a:buNone/>
            </a:pPr>
            <a:r>
              <a:rPr lang="en-US" sz="1750"/>
              <a:t>Zane Meikle</a:t>
            </a:r>
            <a:endParaRPr sz="175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05714"/>
              <a:buFont typeface="Arial"/>
              <a:buNone/>
            </a:pPr>
            <a:r>
              <a:rPr lang="en-US" sz="1750"/>
              <a:t>Sponsor: </a:t>
            </a:r>
            <a:r>
              <a:rPr lang="en-US" sz="1750"/>
              <a:t>Texas</a:t>
            </a:r>
            <a:r>
              <a:rPr lang="en-US" sz="1750"/>
              <a:t> Instruments</a:t>
            </a:r>
            <a:endParaRPr sz="175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05714"/>
              <a:buFont typeface="Arial"/>
              <a:buNone/>
            </a:pPr>
            <a:r>
              <a:rPr lang="en-US" sz="1750"/>
              <a:t>TA: 	Vishwam Raval</a:t>
            </a:r>
            <a:endParaRPr sz="1750"/>
          </a:p>
        </p:txBody>
      </p:sp>
      <p:sp>
        <p:nvSpPr>
          <p:cNvPr id="100" name="Google Shape;100;p15"/>
          <p:cNvSpPr/>
          <p:nvPr/>
        </p:nvSpPr>
        <p:spPr>
          <a:xfrm>
            <a:off x="0" y="0"/>
            <a:ext cx="5836500" cy="5060100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101" name="Google Shape;10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4000" y="828989"/>
            <a:ext cx="2335650" cy="394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Radar GUI</a:t>
            </a: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6876" y="1388550"/>
            <a:ext cx="4279925" cy="33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4"/>
          <p:cNvSpPr txBox="1"/>
          <p:nvPr/>
        </p:nvSpPr>
        <p:spPr>
          <a:xfrm>
            <a:off x="590500" y="1585000"/>
            <a:ext cx="3628500" cy="29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Terminal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US" sz="1800">
                <a:solidFill>
                  <a:schemeClr val="dk1"/>
                </a:solidFill>
              </a:rPr>
              <a:t>Live feed of ‘raw’ radar data (X, Y, Z)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US" sz="1800">
                <a:solidFill>
                  <a:schemeClr val="dk1"/>
                </a:solidFill>
              </a:rPr>
              <a:t>New line = new frame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Settings (To be </a:t>
            </a:r>
            <a:r>
              <a:rPr lang="en-US" sz="1800">
                <a:solidFill>
                  <a:schemeClr val="dk1"/>
                </a:solidFill>
              </a:rPr>
              <a:t>implemented</a:t>
            </a:r>
            <a:r>
              <a:rPr lang="en-US" sz="1800">
                <a:solidFill>
                  <a:schemeClr val="dk1"/>
                </a:solidFill>
              </a:rPr>
              <a:t>)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US" sz="1800">
                <a:solidFill>
                  <a:schemeClr val="dk1"/>
                </a:solidFill>
              </a:rPr>
              <a:t>On/Off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US" sz="1800">
                <a:solidFill>
                  <a:schemeClr val="dk1"/>
                </a:solidFill>
              </a:rPr>
              <a:t>Sensitivity adjustments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US" sz="1800">
                <a:solidFill>
                  <a:schemeClr val="dk1"/>
                </a:solidFill>
              </a:rPr>
              <a:t>Additional actions?...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US" sz="1800">
                <a:solidFill>
                  <a:schemeClr val="dk1"/>
                </a:solidFill>
              </a:rPr>
              <a:t>TBD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/>
        </p:nvSpPr>
        <p:spPr>
          <a:xfrm>
            <a:off x="2209800" y="7076"/>
            <a:ext cx="662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Gesture Recognition</a:t>
            </a: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			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Oscar Chavez Araiza</a:t>
            </a:r>
            <a:endParaRPr/>
          </a:p>
        </p:txBody>
      </p:sp>
      <p:graphicFrame>
        <p:nvGraphicFramePr>
          <p:cNvPr id="171" name="Google Shape;171;p25"/>
          <p:cNvGraphicFramePr/>
          <p:nvPr/>
        </p:nvGraphicFramePr>
        <p:xfrm>
          <a:off x="68580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{CE0B46B6-273A-4C6C-B8E9-A91D92289D9A}</a:tableStyleId>
              </a:tblPr>
              <a:tblGrid>
                <a:gridCol w="3886200"/>
                <a:gridCol w="3886200"/>
              </a:tblGrid>
              <a:tr h="77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Accomplished</a:t>
                      </a:r>
                      <a:r>
                        <a:rPr lang="en-US" sz="1400"/>
                        <a:t> since 403</a:t>
                      </a:r>
                      <a:r>
                        <a:rPr lang="en-US" sz="1400" u="none" cap="none" strike="noStrike"/>
                        <a:t> </a:t>
                      </a:r>
                      <a:r>
                        <a:rPr lang="en-US" sz="1400" u="none" cap="none" strike="noStrike"/>
                        <a:t>                            </a:t>
                      </a:r>
                      <a:r>
                        <a:rPr lang="en-US" sz="1400" u="none" cap="none" strike="noStrike">
                          <a:solidFill>
                            <a:srgbClr val="FF0000"/>
                          </a:solidFill>
                        </a:rPr>
                        <a:t>&lt;</a:t>
                      </a:r>
                      <a:r>
                        <a:rPr lang="en-US" sz="1400">
                          <a:solidFill>
                            <a:srgbClr val="FF0000"/>
                          </a:solidFill>
                        </a:rPr>
                        <a:t>~1</a:t>
                      </a:r>
                      <a:r>
                        <a:rPr lang="en-US">
                          <a:solidFill>
                            <a:srgbClr val="FF0000"/>
                          </a:solidFill>
                        </a:rPr>
                        <a:t>3</a:t>
                      </a:r>
                      <a:r>
                        <a:rPr lang="en-US" sz="1400" u="none" cap="none" strike="noStrike">
                          <a:solidFill>
                            <a:srgbClr val="FF0000"/>
                          </a:solidFill>
                        </a:rPr>
                        <a:t>&gt; hrs</a:t>
                      </a:r>
                      <a:endParaRPr sz="11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Ongoing progress/problems and plans until the next presentation</a:t>
                      </a:r>
                      <a:endParaRPr sz="11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775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&lt;1&gt; Meeting with sponsor</a:t>
                      </a:r>
                      <a:endParaRPr sz="13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&lt;2&gt; Removed ICBOOST and tested the functionality of the system without the board</a:t>
                      </a:r>
                      <a:endParaRPr sz="13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&lt;2&gt; Fixing version problems</a:t>
                      </a:r>
                      <a:endParaRPr sz="13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&lt;3&gt; Training new gestures</a:t>
                      </a:r>
                      <a:endParaRPr sz="13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&lt;5&gt; Integration of the mouse movement with the gesture recognition.</a:t>
                      </a:r>
                      <a:endParaRPr sz="13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Problems</a:t>
                      </a:r>
                      <a:endParaRPr sz="1300"/>
                    </a:p>
                    <a:p>
                      <a:pPr indent="-2476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Char char="-"/>
                      </a:pPr>
                      <a:r>
                        <a:rPr lang="en-US" sz="1300"/>
                        <a:t>The software used for radar tracking was developed under python 3.7</a:t>
                      </a:r>
                      <a:endParaRPr sz="1300"/>
                    </a:p>
                    <a:p>
                      <a:pPr indent="-2476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Char char="-"/>
                      </a:pPr>
                      <a:r>
                        <a:rPr lang="en-US" sz="1300"/>
                        <a:t>3.12 did not support some packages used by TI’s radar software</a:t>
                      </a:r>
                      <a:endParaRPr sz="1300"/>
                    </a:p>
                    <a:p>
                      <a:pPr indent="-2476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Char char="-"/>
                      </a:pPr>
                      <a:r>
                        <a:rPr lang="en-US" sz="1300"/>
                        <a:t>Both radars interact and sense </a:t>
                      </a:r>
                      <a:r>
                        <a:rPr lang="en-US" sz="1300"/>
                        <a:t>each other</a:t>
                      </a:r>
                      <a:r>
                        <a:rPr lang="en-US" sz="1300"/>
                        <a:t>.</a:t>
                      </a:r>
                      <a:endParaRPr sz="1300"/>
                    </a:p>
                    <a:p>
                      <a:pPr indent="-2476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Char char="-"/>
                      </a:pPr>
                      <a:r>
                        <a:rPr lang="en-US" sz="1300"/>
                        <a:t>Radars need parallelization to extract radar values.</a:t>
                      </a:r>
                      <a:endParaRPr sz="13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Progress</a:t>
                      </a:r>
                      <a:endParaRPr sz="1300"/>
                    </a:p>
                    <a:p>
                      <a:pPr indent="-2476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Char char="-"/>
                      </a:pPr>
                      <a:r>
                        <a:rPr lang="en-US" sz="1300"/>
                        <a:t>Version problems have been resolved</a:t>
                      </a:r>
                      <a:endParaRPr sz="1300"/>
                    </a:p>
                    <a:p>
                      <a:pPr indent="-2476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Char char="-"/>
                      </a:pPr>
                      <a:r>
                        <a:rPr lang="en-US" sz="1300"/>
                        <a:t>If we place the radars sufficiently appart we can reduce the interaction.</a:t>
                      </a:r>
                      <a:endParaRPr sz="13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/>
        </p:nvSpPr>
        <p:spPr>
          <a:xfrm>
            <a:off x="2209800" y="7076"/>
            <a:ext cx="662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Gesture Positioning</a:t>
            </a: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			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Daniel Lu</a:t>
            </a:r>
            <a:endParaRPr/>
          </a:p>
        </p:txBody>
      </p:sp>
      <p:graphicFrame>
        <p:nvGraphicFramePr>
          <p:cNvPr id="177" name="Google Shape;177;p26"/>
          <p:cNvGraphicFramePr/>
          <p:nvPr/>
        </p:nvGraphicFramePr>
        <p:xfrm>
          <a:off x="680675" y="1009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{CE0B46B6-273A-4C6C-B8E9-A91D92289D9A}</a:tableStyleId>
              </a:tblPr>
              <a:tblGrid>
                <a:gridCol w="3886200"/>
                <a:gridCol w="3896450"/>
              </a:tblGrid>
              <a:tr h="4639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Accomplishments &lt;10hr&gt;</a:t>
                      </a:r>
                      <a:endParaRPr sz="14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ECEN 404 ongoing progress/problems in the next 2 weeks</a:t>
                      </a:r>
                      <a:endParaRPr sz="11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00950">
                <a:tc>
                  <a:txBody>
                    <a:bodyPr/>
                    <a:lstStyle/>
                    <a:p>
                      <a:pPr indent="-2540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-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Combine the demo with Gesture Recognition demo&lt;1hr&gt;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2540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-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Generate real moving path of a gesture and test&lt;2hr&gt;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2540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-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Improve the accuracy of path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by reducing the error caused by background objects&lt;6hr&gt;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-"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sponsor meeting&lt;1hr&gt;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30200" lvl="0" marL="457200" rtl="0" algn="l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-"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geometric average coordinates 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-330200" lvl="0" marL="457200" rtl="0" algn="l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-"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average velocity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-330200" lvl="0" marL="457200" rtl="0" algn="l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-"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make a smooth mouse movement path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786875"/>
            <a:ext cx="3807974" cy="380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8825" y="786875"/>
            <a:ext cx="3807974" cy="380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Improvement of positioning</a:t>
            </a:r>
            <a:endParaRPr/>
          </a:p>
        </p:txBody>
      </p:sp>
      <p:sp>
        <p:nvSpPr>
          <p:cNvPr id="189" name="Google Shape;189;p28"/>
          <p:cNvSpPr txBox="1"/>
          <p:nvPr>
            <p:ph idx="1" type="body"/>
          </p:nvPr>
        </p:nvSpPr>
        <p:spPr>
          <a:xfrm>
            <a:off x="457200" y="1536950"/>
            <a:ext cx="5119800" cy="305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100"/>
              <a:t>ECEN 403 demo - generate velocity by calculate the vector between two average coordinates.</a:t>
            </a:r>
            <a:endParaRPr sz="2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100"/>
              <a:t>Improvement</a:t>
            </a:r>
            <a:r>
              <a:rPr lang="en-US" sz="2100"/>
              <a:t>: </a:t>
            </a:r>
            <a:endParaRPr sz="2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100"/>
              <a:t>Use continuous average velocity to generate the path for mouse movement.</a:t>
            </a:r>
            <a:endParaRPr sz="2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100"/>
              <a:t>Use geometric average coordinates instead of average coordinates.</a:t>
            </a:r>
            <a:endParaRPr sz="2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190" name="Google Shape;19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2500" y="1536950"/>
            <a:ext cx="2958149" cy="295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8" y="786875"/>
            <a:ext cx="4929391" cy="380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6025" y="1622600"/>
            <a:ext cx="3410324" cy="1999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/>
        </p:nvSpPr>
        <p:spPr>
          <a:xfrm>
            <a:off x="2209800" y="7076"/>
            <a:ext cx="662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Mapping</a:t>
            </a: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			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Zane Meikle</a:t>
            </a:r>
            <a:endParaRPr/>
          </a:p>
        </p:txBody>
      </p:sp>
      <p:graphicFrame>
        <p:nvGraphicFramePr>
          <p:cNvPr id="202" name="Google Shape;202;p30"/>
          <p:cNvGraphicFramePr/>
          <p:nvPr/>
        </p:nvGraphicFramePr>
        <p:xfrm>
          <a:off x="68580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{CE0B46B6-273A-4C6C-B8E9-A91D92289D9A}</a:tableStyleId>
              </a:tblPr>
              <a:tblGrid>
                <a:gridCol w="3886200"/>
                <a:gridCol w="3886200"/>
              </a:tblGrid>
              <a:tr h="6787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Accomplishments since the last presentation                               </a:t>
                      </a:r>
                      <a:endParaRPr sz="15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FF0000"/>
                          </a:solidFill>
                        </a:rPr>
                        <a:t>&lt;8&gt; hours</a:t>
                      </a:r>
                      <a:endParaRPr sz="1200">
                        <a:solidFill>
                          <a:srgbClr val="FF0000"/>
                        </a:solidFill>
                      </a:endParaRPr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Ongoing progress/problems and plans until the next presentation</a:t>
                      </a:r>
                      <a:endParaRPr sz="12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50150">
                <a:tc>
                  <a:txBody>
                    <a:bodyPr/>
                    <a:lstStyle/>
                    <a:p>
                      <a:pPr indent="-2603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-"/>
                      </a:pPr>
                      <a:r>
                        <a:rPr lang="en-US" sz="1500"/>
                        <a:t>&lt;1&gt; meeting with sponsor </a:t>
                      </a:r>
                      <a:endParaRPr sz="1500"/>
                    </a:p>
                    <a:p>
                      <a:pPr indent="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  <a:p>
                      <a:pPr indent="-2603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-"/>
                      </a:pPr>
                      <a:r>
                        <a:rPr lang="en-US" sz="1500"/>
                        <a:t>&lt;3&gt; Working on getting the radar to move the mouse</a:t>
                      </a:r>
                      <a:endParaRPr sz="1500"/>
                    </a:p>
                    <a:p>
                      <a:pPr indent="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  <a:p>
                      <a:pPr indent="-2603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-"/>
                      </a:pPr>
                      <a:r>
                        <a:rPr lang="en-US" sz="1500"/>
                        <a:t>&lt;3&gt; Working on integrating all the code</a:t>
                      </a:r>
                      <a:endParaRPr sz="1500"/>
                    </a:p>
                    <a:p>
                      <a:pPr indent="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  <a:p>
                      <a:pPr indent="-2603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-"/>
                      </a:pPr>
                      <a:r>
                        <a:rPr lang="en-US" sz="1500"/>
                        <a:t>&lt;1&gt; research into how to </a:t>
                      </a:r>
                      <a:r>
                        <a:rPr lang="en-US" sz="1500"/>
                        <a:t>parallelize</a:t>
                      </a:r>
                      <a:r>
                        <a:rPr lang="en-US" sz="1500"/>
                        <a:t> in Python</a:t>
                      </a:r>
                      <a:br>
                        <a:rPr lang="en-US" sz="1500"/>
                      </a:br>
                      <a:endParaRPr sz="15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476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Char char="-"/>
                      </a:pPr>
                      <a:r>
                        <a:rPr lang="en-US" sz="1300"/>
                        <a:t>Problems: issues with final product, it is not </a:t>
                      </a:r>
                      <a:r>
                        <a:rPr lang="en-US" sz="1300"/>
                        <a:t>working</a:t>
                      </a:r>
                      <a:r>
                        <a:rPr lang="en-US" sz="1300"/>
                        <a:t> well as it is fighting for resources in one thread.</a:t>
                      </a:r>
                      <a:br>
                        <a:rPr lang="en-US" sz="1300"/>
                      </a:br>
                      <a:endParaRPr sz="1300"/>
                    </a:p>
                    <a:p>
                      <a:pPr indent="-2476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Char char="-"/>
                      </a:pPr>
                      <a:r>
                        <a:rPr lang="en-US" sz="1300"/>
                        <a:t>Ongoing Progress: Working on </a:t>
                      </a:r>
                      <a:r>
                        <a:rPr lang="en-US" sz="1300"/>
                        <a:t>seeing</a:t>
                      </a:r>
                      <a:r>
                        <a:rPr lang="en-US" sz="1300"/>
                        <a:t> how we will move forward and how to parallelize the the program and get it to move </a:t>
                      </a:r>
                      <a:r>
                        <a:rPr lang="en-US" sz="1300"/>
                        <a:t>properly</a:t>
                      </a:r>
                      <a:r>
                        <a:rPr lang="en-US" sz="1300"/>
                        <a:t> to interact with games such as roblox and minecraft.</a:t>
                      </a:r>
                      <a:br>
                        <a:rPr lang="en-US" sz="1300"/>
                      </a:br>
                      <a:endParaRPr sz="1300"/>
                    </a:p>
                    <a:p>
                      <a:pPr indent="-24765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Char char="-"/>
                      </a:pPr>
                      <a:r>
                        <a:rPr lang="en-US" sz="1300"/>
                        <a:t>Plans: Start improving the design to make it more functional</a:t>
                      </a:r>
                      <a:endParaRPr sz="13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Parts Ordering Status</a:t>
            </a:r>
            <a:endParaRPr/>
          </a:p>
        </p:txBody>
      </p:sp>
      <p:sp>
        <p:nvSpPr>
          <p:cNvPr id="208" name="Google Shape;208;p31"/>
          <p:cNvSpPr txBox="1"/>
          <p:nvPr>
            <p:ph idx="1" type="body"/>
          </p:nvPr>
        </p:nvSpPr>
        <p:spPr>
          <a:xfrm>
            <a:off x="457200" y="1536953"/>
            <a:ext cx="8229600" cy="305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We do not need any new parts as such we haven’t ordered any.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Execution Plan Gantt Chart</a:t>
            </a:r>
            <a:endParaRPr/>
          </a:p>
        </p:txBody>
      </p:sp>
      <p:pic>
        <p:nvPicPr>
          <p:cNvPr id="214" name="Google Shape;21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37958"/>
            <a:ext cx="8839204" cy="1795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/>
          <p:nvPr>
            <p:ph type="title"/>
          </p:nvPr>
        </p:nvSpPr>
        <p:spPr>
          <a:xfrm>
            <a:off x="457200" y="664520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graphicFrame>
        <p:nvGraphicFramePr>
          <p:cNvPr id="220" name="Google Shape;220;p33"/>
          <p:cNvGraphicFramePr/>
          <p:nvPr/>
        </p:nvGraphicFramePr>
        <p:xfrm>
          <a:off x="280050" y="126729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{F1612766-B7D0-4236-8678-DC9B1032072C}</a:tableStyleId>
              </a:tblPr>
              <a:tblGrid>
                <a:gridCol w="1716775"/>
                <a:gridCol w="1716775"/>
                <a:gridCol w="1716775"/>
                <a:gridCol w="1716775"/>
                <a:gridCol w="1716775"/>
              </a:tblGrid>
              <a:tr h="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Section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Task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Specification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Result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Owner</a:t>
                      </a:r>
                      <a:endParaRPr sz="600"/>
                    </a:p>
                  </a:txBody>
                  <a:tcPr marT="47625" marB="47625" marR="63500" marL="63500"/>
                </a:tc>
              </a:tr>
              <a:tr h="386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3.2.1.6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Mouse Movement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Mouse can be moved to all corners of the screen by the program.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Passed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Zane</a:t>
                      </a:r>
                      <a:endParaRPr sz="600"/>
                    </a:p>
                  </a:txBody>
                  <a:tcPr marT="47625" marB="47625" marR="63500" marL="63500"/>
                </a:tc>
              </a:tr>
              <a:tr h="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3.2.1.6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Mouse Actions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The program must be able to right click and left click.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Passed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Zane</a:t>
                      </a:r>
                      <a:endParaRPr sz="600"/>
                    </a:p>
                  </a:txBody>
                  <a:tcPr marT="47625" marB="47625" marR="63500" marL="63500"/>
                </a:tc>
              </a:tr>
              <a:tr h="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3.2.5.2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Mouse Input Error Handling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The program must </a:t>
                      </a:r>
                      <a:r>
                        <a:rPr lang="en-US" sz="600"/>
                        <a:t>properly</a:t>
                      </a:r>
                      <a:r>
                        <a:rPr lang="en-US" sz="600"/>
                        <a:t> handle all invalid inputs.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Passed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Zane</a:t>
                      </a:r>
                      <a:endParaRPr sz="600"/>
                    </a:p>
                  </a:txBody>
                  <a:tcPr marT="47625" marB="47625" marR="63500" marL="63500"/>
                </a:tc>
              </a:tr>
              <a:tr h="418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3.2.1.4</a:t>
                      </a:r>
                      <a:endParaRPr sz="6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600">
                          <a:solidFill>
                            <a:schemeClr val="dk1"/>
                          </a:solidFill>
                        </a:rPr>
                        <a:t>3.2.1.6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Gesture positioning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The coordinates of the gesture should be calculated when deleting the error points.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Passed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Daniel</a:t>
                      </a:r>
                      <a:endParaRPr sz="600"/>
                    </a:p>
                  </a:txBody>
                  <a:tcPr marT="47625" marB="47625" marR="63500" marL="63500"/>
                </a:tc>
              </a:tr>
              <a:tr h="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chemeClr val="dk1"/>
                          </a:solidFill>
                        </a:rPr>
                        <a:t>3.2.1.6</a:t>
                      </a:r>
                      <a:endParaRPr sz="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chemeClr val="dk1"/>
                          </a:solidFill>
                        </a:rPr>
                        <a:t>3.2.1.8</a:t>
                      </a:r>
                      <a:endParaRPr sz="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600">
                          <a:solidFill>
                            <a:schemeClr val="dk1"/>
                          </a:solidFill>
                        </a:rPr>
                        <a:t>3.2.3.2.1</a:t>
                      </a:r>
                      <a:endParaRPr sz="600">
                        <a:solidFill>
                          <a:schemeClr val="dk1"/>
                        </a:solidFill>
                      </a:endParaRPr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Velocity accuracy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The output velocity of the moving gesture should not have errors.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Passed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Daniel</a:t>
                      </a:r>
                      <a:endParaRPr sz="600"/>
                    </a:p>
                  </a:txBody>
                  <a:tcPr marT="47625" marB="47625" marR="63500" marL="63500"/>
                </a:tc>
              </a:tr>
              <a:tr h="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3.2.1.5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Hand Gesture Recognition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ML model can recognize the users hand gestures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Passed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Oscar</a:t>
                      </a:r>
                      <a:endParaRPr sz="600"/>
                    </a:p>
                  </a:txBody>
                  <a:tcPr marT="47625" marB="47625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Summary: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457200" y="1536956"/>
            <a:ext cx="4327200" cy="3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Problem statement:</a:t>
            </a:r>
            <a:endParaRPr b="1" sz="22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Virtual mice today are traditionally done using computer vision and a camera (as seen on the right).</a:t>
            </a:r>
            <a:endParaRPr sz="18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But these systems are processing and power intensive.</a:t>
            </a:r>
            <a:br>
              <a:rPr lang="en-US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High-level summary</a:t>
            </a:r>
            <a:r>
              <a:rPr b="1" lang="en-US" sz="2200"/>
              <a:t>:</a:t>
            </a:r>
            <a:endParaRPr b="1" sz="22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Create a virtual mouse using a Texas Instruments (TI) mmWave Radar and a ML model to make a less power and processing intensive virtual mouse.</a:t>
            </a:r>
            <a:endParaRPr sz="1800"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6375" y="2015907"/>
            <a:ext cx="2947445" cy="1593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Validation Plan</a:t>
            </a:r>
            <a:endParaRPr/>
          </a:p>
        </p:txBody>
      </p:sp>
      <p:graphicFrame>
        <p:nvGraphicFramePr>
          <p:cNvPr id="226" name="Google Shape;226;p34"/>
          <p:cNvGraphicFramePr/>
          <p:nvPr/>
        </p:nvGraphicFramePr>
        <p:xfrm>
          <a:off x="280063" y="190445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{F1612766-B7D0-4236-8678-DC9B1032072C}</a:tableStyleId>
              </a:tblPr>
              <a:tblGrid>
                <a:gridCol w="1716775"/>
                <a:gridCol w="1716775"/>
                <a:gridCol w="1716775"/>
                <a:gridCol w="1716775"/>
                <a:gridCol w="1716775"/>
              </a:tblGrid>
              <a:tr h="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Section</a:t>
                      </a:r>
                      <a:endParaRPr sz="600"/>
                    </a:p>
                  </a:txBody>
                  <a:tcPr marT="47625" marB="47625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Task</a:t>
                      </a:r>
                      <a:endParaRPr sz="600"/>
                    </a:p>
                  </a:txBody>
                  <a:tcPr marT="47625" marB="47625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Specification</a:t>
                      </a:r>
                      <a:endParaRPr sz="600"/>
                    </a:p>
                  </a:txBody>
                  <a:tcPr marT="47625" marB="47625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Result</a:t>
                      </a:r>
                      <a:endParaRPr sz="600"/>
                    </a:p>
                  </a:txBody>
                  <a:tcPr marT="47625" marB="47625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Owner</a:t>
                      </a:r>
                      <a:endParaRPr sz="600"/>
                    </a:p>
                  </a:txBody>
                  <a:tcPr marT="47625" marB="47625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3.2.1.5</a:t>
                      </a:r>
                      <a:endParaRPr sz="600"/>
                    </a:p>
                  </a:txBody>
                  <a:tcPr marT="47625" marB="47625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Gesture Recognition Accuracy</a:t>
                      </a:r>
                      <a:endParaRPr sz="600"/>
                    </a:p>
                  </a:txBody>
                  <a:tcPr marT="47625" marB="47625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ML model can correctly identify and categorize hand gestures at least 90% of the time.</a:t>
                      </a:r>
                      <a:endParaRPr sz="600"/>
                    </a:p>
                  </a:txBody>
                  <a:tcPr marT="47625" marB="47625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Passed</a:t>
                      </a:r>
                      <a:endParaRPr sz="600"/>
                    </a:p>
                  </a:txBody>
                  <a:tcPr marT="47625" marB="47625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Oscar</a:t>
                      </a:r>
                      <a:endParaRPr sz="600"/>
                    </a:p>
                  </a:txBody>
                  <a:tcPr marT="47625" marB="47625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3.2.1.7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Functional Radar System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The IWR6843AOPEVMs, and MMWAVEICBOOSTs all properly communicate with the computer and transmit data.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Passed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Greyson</a:t>
                      </a:r>
                      <a:endParaRPr sz="600"/>
                    </a:p>
                  </a:txBody>
                  <a:tcPr marT="47625" marB="47625" marR="63500" marL="63500"/>
                </a:tc>
              </a:tr>
              <a:tr h="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3.2.1.8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Data Decoding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The python script accurately decodes the TLV data seen from both radars.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Passed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Greyson</a:t>
                      </a:r>
                      <a:endParaRPr sz="600"/>
                    </a:p>
                  </a:txBody>
                  <a:tcPr marT="47625" marB="47625" marR="63500" marL="63500"/>
                </a:tc>
              </a:tr>
              <a:tr h="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3.2.1.3</a:t>
                      </a:r>
                      <a:endParaRPr sz="6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3.2.1.4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Radar Angle and Distance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The radars can capture gestures and pointer positions within a 90 degree range up to 1.5 feet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Passed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Greyson</a:t>
                      </a:r>
                      <a:endParaRPr sz="600"/>
                    </a:p>
                  </a:txBody>
                  <a:tcPr marT="47625" marB="47625" marR="63500" marL="63500"/>
                </a:tc>
              </a:tr>
              <a:tr h="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3.2.1.5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Hand Size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Radar will recognize gestures regardless of hand size.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Passed</a:t>
                      </a:r>
                      <a:endParaRPr sz="600"/>
                    </a:p>
                  </a:txBody>
                  <a:tcPr marT="47625" marB="47625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/>
                        <a:t>Oscar</a:t>
                      </a:r>
                      <a:endParaRPr sz="600"/>
                    </a:p>
                  </a:txBody>
                  <a:tcPr marT="47625" marB="47625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457200" y="2270364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That is all, thank you.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System Overview</a:t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 rotWithShape="1">
          <a:blip r:embed="rId3">
            <a:alphaModFix/>
          </a:blip>
          <a:srcRect b="1522" l="0" r="0" t="1512"/>
          <a:stretch/>
        </p:blipFill>
        <p:spPr>
          <a:xfrm>
            <a:off x="582163" y="1389587"/>
            <a:ext cx="7979671" cy="352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Major Project Changes for 404</a:t>
            </a:r>
            <a:endParaRPr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457200" y="1536953"/>
            <a:ext cx="8229600" cy="305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75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2400"/>
              <a:t>Currently, we are integrating what we have. Afterwards, we plan to do the following </a:t>
            </a:r>
            <a:r>
              <a:rPr b="1" lang="en-US" sz="2400"/>
              <a:t>proposed</a:t>
            </a:r>
            <a:r>
              <a:rPr b="1" lang="en-US" sz="2400"/>
              <a:t> changes:</a:t>
            </a:r>
            <a:endParaRPr b="1" sz="2400"/>
          </a:p>
          <a:p>
            <a:pPr indent="-336867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n-US" sz="2200" u="sng"/>
              <a:t>Interactive</a:t>
            </a:r>
            <a:r>
              <a:rPr lang="en-US" sz="2200" u="sng"/>
              <a:t> GUI</a:t>
            </a:r>
            <a:r>
              <a:rPr lang="en-US" sz="2200"/>
              <a:t> - Provides feedback and </a:t>
            </a:r>
            <a:r>
              <a:rPr lang="en-US" sz="2200"/>
              <a:t>sensitivity</a:t>
            </a:r>
            <a:r>
              <a:rPr lang="en-US" sz="2200"/>
              <a:t> adjustments (</a:t>
            </a:r>
            <a:r>
              <a:rPr b="1" lang="en-US" sz="2200"/>
              <a:t>Greyson</a:t>
            </a:r>
            <a:r>
              <a:rPr lang="en-US" sz="2200"/>
              <a:t>)</a:t>
            </a:r>
            <a:endParaRPr sz="2200"/>
          </a:p>
          <a:p>
            <a:pPr indent="-336867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n-US" sz="2200" u="sng"/>
              <a:t>Improving AI for gestures</a:t>
            </a:r>
            <a:r>
              <a:rPr lang="en-US" sz="2200"/>
              <a:t> - New gestures for holding clicks (</a:t>
            </a:r>
            <a:r>
              <a:rPr b="1" lang="en-US" sz="2200"/>
              <a:t>Oscar</a:t>
            </a:r>
            <a:r>
              <a:rPr lang="en-US" sz="2200"/>
              <a:t>)</a:t>
            </a:r>
            <a:endParaRPr sz="2200"/>
          </a:p>
          <a:p>
            <a:pPr indent="-336867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n-US" sz="2200" u="sng"/>
              <a:t>Mouse frame smoothing</a:t>
            </a:r>
            <a:r>
              <a:rPr lang="en-US" sz="2200"/>
              <a:t> - Connect point A to point B with arbitrary frames to smooth motion (</a:t>
            </a:r>
            <a:r>
              <a:rPr b="1" lang="en-US" sz="2200"/>
              <a:t>Daniel</a:t>
            </a:r>
            <a:r>
              <a:rPr lang="en-US" sz="2200"/>
              <a:t>)</a:t>
            </a:r>
            <a:endParaRPr sz="2200"/>
          </a:p>
          <a:p>
            <a:pPr indent="-336867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n-US" sz="2200" u="sng"/>
              <a:t>Parallelization of scripts</a:t>
            </a:r>
            <a:r>
              <a:rPr lang="en-US" sz="2200"/>
              <a:t> - Parallelize the different scripts so they aren't running in one program (</a:t>
            </a:r>
            <a:r>
              <a:rPr b="1" lang="en-US" sz="2200"/>
              <a:t>Zane</a:t>
            </a:r>
            <a:r>
              <a:rPr lang="en-US" sz="2200"/>
              <a:t>)</a:t>
            </a:r>
            <a:endParaRPr sz="2200"/>
          </a:p>
          <a:p>
            <a:pPr indent="-336867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ct val="100000"/>
              <a:buChar char="•"/>
            </a:pPr>
            <a:r>
              <a:rPr lang="en-US" sz="2200" u="sng"/>
              <a:t>Radar enclosure case</a:t>
            </a:r>
            <a:r>
              <a:rPr lang="en-US" sz="2200"/>
              <a:t> - Protects devices </a:t>
            </a:r>
            <a:r>
              <a:rPr lang="en-US" sz="2200"/>
              <a:t>and </a:t>
            </a:r>
            <a:r>
              <a:rPr lang="en-US" sz="2200"/>
              <a:t>looks presentable (</a:t>
            </a:r>
            <a:r>
              <a:rPr b="1" lang="en-US" sz="2200"/>
              <a:t>Greyson</a:t>
            </a:r>
            <a:r>
              <a:rPr lang="en-US" sz="2200"/>
              <a:t>)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Project Timeline</a:t>
            </a:r>
            <a:endParaRPr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5763" y="1389583"/>
            <a:ext cx="5732469" cy="35252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Major Updates</a:t>
            </a:r>
            <a:endParaRPr/>
          </a:p>
        </p:txBody>
      </p:sp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457200" y="1536953"/>
            <a:ext cx="8229600" cy="305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The radar is able to move the mouse!</a:t>
            </a:r>
            <a:endParaRPr sz="2200"/>
          </a:p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Gestures accurately decipher and send left/right clicks</a:t>
            </a:r>
            <a:r>
              <a:rPr lang="en-US" sz="2200"/>
              <a:t> (Separately from moving mouse).</a:t>
            </a:r>
            <a:endParaRPr sz="2200"/>
          </a:p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Removed the MMWAVEICBOOST.</a:t>
            </a:r>
            <a:endParaRPr sz="2200"/>
          </a:p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Integrated all current code.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Major Issues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457200" y="1536953"/>
            <a:ext cx="8229600" cy="305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Mouse </a:t>
            </a:r>
            <a:r>
              <a:rPr lang="en-US" sz="2200"/>
              <a:t>movements</a:t>
            </a:r>
            <a:r>
              <a:rPr lang="en-US" sz="2200"/>
              <a:t> will not move the camera in Minecraft or Roblox.</a:t>
            </a:r>
            <a:endParaRPr sz="2200"/>
          </a:p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Mouse movement is very Jittery.</a:t>
            </a:r>
            <a:endParaRPr sz="2200"/>
          </a:p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Program is also fighting for resources causing gesture </a:t>
            </a:r>
            <a:r>
              <a:rPr lang="en-US" sz="2200"/>
              <a:t>recognition</a:t>
            </a:r>
            <a:r>
              <a:rPr lang="en-US" sz="2200"/>
              <a:t> to be slow.</a:t>
            </a:r>
            <a:endParaRPr sz="2200"/>
          </a:p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Radars are interfering with each other</a:t>
            </a:r>
            <a:endParaRPr sz="2200"/>
          </a:p>
          <a:p>
            <a:pPr indent="-368300" lvl="1" marL="9144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60-64 GHz Operating Band</a:t>
            </a:r>
            <a:endParaRPr sz="2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Plans To Solve Major Issues</a:t>
            </a:r>
            <a:endParaRPr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457200" y="1536953"/>
            <a:ext cx="8229600" cy="305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Change the function used to move the mouse.</a:t>
            </a:r>
            <a:endParaRPr sz="2200"/>
          </a:p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To smooth the mouse movement we will try to average the points, starting with a moving average.</a:t>
            </a:r>
            <a:endParaRPr sz="2200"/>
          </a:p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Parallelize the processes so they aren’t fighting for resources.</a:t>
            </a:r>
            <a:endParaRPr sz="2200"/>
          </a:p>
          <a:p>
            <a:pPr indent="-368300" lvl="0" marL="457200" rtl="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We are going to try to reduce it to one radar by changing the AI model or changing the data from the gesture recognition binary.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23"/>
          <p:cNvGrpSpPr/>
          <p:nvPr/>
        </p:nvGrpSpPr>
        <p:grpSpPr>
          <a:xfrm>
            <a:off x="1759462" y="2710717"/>
            <a:ext cx="1776779" cy="2448228"/>
            <a:chOff x="338650" y="2418395"/>
            <a:chExt cx="2403001" cy="4243029"/>
          </a:xfrm>
        </p:grpSpPr>
        <p:pic>
          <p:nvPicPr>
            <p:cNvPr id="150" name="Google Shape;150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870500" y="2418395"/>
              <a:ext cx="1871151" cy="2121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338650" y="4539975"/>
              <a:ext cx="1871151" cy="2121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2" name="Google Shape;152;p23"/>
          <p:cNvSpPr txBox="1"/>
          <p:nvPr/>
        </p:nvSpPr>
        <p:spPr>
          <a:xfrm>
            <a:off x="2209800" y="7076"/>
            <a:ext cx="662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Chirp Config / Collect Data</a:t>
            </a: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			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Greyson Heath</a:t>
            </a:r>
            <a:endParaRPr/>
          </a:p>
        </p:txBody>
      </p:sp>
      <p:graphicFrame>
        <p:nvGraphicFramePr>
          <p:cNvPr id="153" name="Google Shape;153;p23"/>
          <p:cNvGraphicFramePr/>
          <p:nvPr/>
        </p:nvGraphicFramePr>
        <p:xfrm>
          <a:off x="68580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{CE0B46B6-273A-4C6C-B8E9-A91D92289D9A}</a:tableStyleId>
              </a:tblPr>
              <a:tblGrid>
                <a:gridCol w="3886200"/>
                <a:gridCol w="3886200"/>
              </a:tblGrid>
              <a:tr h="4802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Accomplishments since </a:t>
                      </a:r>
                      <a:r>
                        <a:rPr lang="en-US" sz="1400"/>
                        <a:t>403</a:t>
                      </a:r>
                      <a:r>
                        <a:rPr lang="en-US" sz="1400" u="none" cap="none" strike="noStrike"/>
                        <a:t>          </a:t>
                      </a:r>
                      <a:r>
                        <a:rPr lang="en-US" sz="1400" u="none" cap="none" strike="noStrike">
                          <a:solidFill>
                            <a:srgbClr val="FF0000"/>
                          </a:solidFill>
                        </a:rPr>
                        <a:t>&lt;</a:t>
                      </a:r>
                      <a:r>
                        <a:rPr lang="en-US">
                          <a:solidFill>
                            <a:srgbClr val="FF0000"/>
                          </a:solidFill>
                        </a:rPr>
                        <a:t>9</a:t>
                      </a:r>
                      <a:r>
                        <a:rPr lang="en-US" sz="1400" u="none" cap="none" strike="noStrike">
                          <a:solidFill>
                            <a:srgbClr val="FF0000"/>
                          </a:solidFill>
                        </a:rPr>
                        <a:t>&gt; hrs </a:t>
                      </a:r>
                      <a:endParaRPr sz="11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Ongoing progress/problems and plans until the next presentation</a:t>
                      </a:r>
                      <a:endParaRPr sz="11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00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solidFill>
                            <a:schemeClr val="dk1"/>
                          </a:solidFill>
                        </a:rPr>
                        <a:t>&lt;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6</a:t>
                      </a:r>
                      <a:r>
                        <a:rPr lang="en-US" sz="1400">
                          <a:solidFill>
                            <a:schemeClr val="dk1"/>
                          </a:solidFill>
                        </a:rPr>
                        <a:t>&gt; 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‘Working’ Prototype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solidFill>
                            <a:schemeClr val="dk1"/>
                          </a:solidFill>
                        </a:rPr>
                        <a:t>&lt;1&gt; Sponsor Meeting</a:t>
                      </a:r>
                      <a:endParaRPr sz="14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400">
                          <a:solidFill>
                            <a:schemeClr val="dk1"/>
                          </a:solidFill>
                        </a:rPr>
                        <a:t>&lt;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-US" sz="1400">
                          <a:solidFill>
                            <a:schemeClr val="dk1"/>
                          </a:solidFill>
                        </a:rPr>
                        <a:t>&gt; 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Removed MMWAVEICBOOST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5400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/>
                        <a:t>Develop / print </a:t>
                      </a:r>
                      <a:r>
                        <a:rPr b="1" lang="en-US"/>
                        <a:t>new </a:t>
                      </a:r>
                      <a:r>
                        <a:rPr lang="en-US"/>
                        <a:t>3D case model </a:t>
                      </a:r>
                      <a:endParaRPr sz="1400"/>
                    </a:p>
                    <a:p>
                      <a:pPr indent="-25400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 sz="1400"/>
                        <a:t>Solidify and thread Python GUI</a:t>
                      </a:r>
                      <a:endParaRPr sz="1400"/>
                    </a:p>
                  </a:txBody>
                  <a:tcPr marT="34325" marB="343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54" name="Google Shape;154;p23"/>
          <p:cNvGrpSpPr/>
          <p:nvPr/>
        </p:nvGrpSpPr>
        <p:grpSpPr>
          <a:xfrm>
            <a:off x="6164775" y="3649925"/>
            <a:ext cx="1417801" cy="569800"/>
            <a:chOff x="4572000" y="3703500"/>
            <a:chExt cx="1417801" cy="569800"/>
          </a:xfrm>
        </p:grpSpPr>
        <p:pic>
          <p:nvPicPr>
            <p:cNvPr id="155" name="Google Shape;155;p23"/>
            <p:cNvPicPr preferRelativeResize="0"/>
            <p:nvPr/>
          </p:nvPicPr>
          <p:blipFill rotWithShape="1">
            <a:blip r:embed="rId4">
              <a:alphaModFix/>
            </a:blip>
            <a:srcRect b="-2786" l="9266" r="-6193" t="-2776"/>
            <a:stretch/>
          </p:blipFill>
          <p:spPr>
            <a:xfrm>
              <a:off x="4572000" y="3988400"/>
              <a:ext cx="1417801" cy="2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" name="Google Shape;156;p23"/>
            <p:cNvPicPr preferRelativeResize="0"/>
            <p:nvPr/>
          </p:nvPicPr>
          <p:blipFill rotWithShape="1">
            <a:blip r:embed="rId4">
              <a:alphaModFix/>
            </a:blip>
            <a:srcRect b="-2786" l="9266" r="-6193" t="-2776"/>
            <a:stretch/>
          </p:blipFill>
          <p:spPr>
            <a:xfrm>
              <a:off x="4572000" y="3703500"/>
              <a:ext cx="1417801" cy="2849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" name="Google Shape;157;p23"/>
          <p:cNvPicPr preferRelativeResize="0"/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583125" y="2870100"/>
            <a:ext cx="2129450" cy="212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 rotWithShape="1">
          <a:blip r:embed="rId6">
            <a:alphaModFix/>
          </a:blip>
          <a:srcRect b="38243" l="16054" r="20913" t="37276"/>
          <a:stretch/>
        </p:blipFill>
        <p:spPr>
          <a:xfrm>
            <a:off x="3575100" y="3624050"/>
            <a:ext cx="2400825" cy="6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